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1826" r:id="rId6"/>
    <p:sldId id="1825" r:id="rId7"/>
    <p:sldId id="1821" r:id="rId8"/>
    <p:sldId id="1822" r:id="rId9"/>
    <p:sldId id="1824" r:id="rId10"/>
    <p:sldId id="1819" r:id="rId11"/>
    <p:sldId id="1820" r:id="rId12"/>
    <p:sldId id="1797" r:id="rId13"/>
    <p:sldId id="1798" r:id="rId14"/>
    <p:sldId id="1823" r:id="rId15"/>
    <p:sldId id="1796" r:id="rId16"/>
    <p:sldId id="1799" r:id="rId17"/>
    <p:sldId id="1800" r:id="rId18"/>
    <p:sldId id="1804" r:id="rId19"/>
    <p:sldId id="1816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247"/>
    <a:srgbClr val="28443B"/>
    <a:srgbClr val="33574C"/>
    <a:srgbClr val="365856"/>
    <a:srgbClr val="2C4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5FE64-51C9-487B-8FBC-2903B5284C93}" type="datetimeFigureOut">
              <a:rPr lang="tr-TR" smtClean="0"/>
              <a:t>5.03.2026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C3F94-1B1A-4368-A121-9A461349DD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79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14C2E2-D0EB-41E4-A667-DBC081FD4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410EA1-AD1C-4614-B583-E0FE29EB2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B93C8E2-7294-4D0E-85EF-2C4F6575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F9E-7013-432C-B8B0-752E33C5E154}" type="datetimeFigureOut">
              <a:rPr lang="tr-TR" smtClean="0"/>
              <a:t>5.03.2026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630D19-F3EE-4032-9BF6-28E81B93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0FE2BE-8A1F-4B43-AB72-4E69FFAE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C53B-1E3F-4F0C-9BFE-A4A6B43F3E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52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490BCF-7F89-4269-879D-B19592BC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11E2642-C00B-4C6D-9814-D15C7ED1F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74C357-83E7-4472-8E1D-58B3EFC6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F9E-7013-432C-B8B0-752E33C5E154}" type="datetimeFigureOut">
              <a:rPr lang="tr-TR" smtClean="0"/>
              <a:t>5.03.2026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A8B775-B343-49C1-B2D8-1E34EABF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9B8F236-F563-4C67-B799-F511844D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C53B-1E3F-4F0C-9BFE-A4A6B43F3E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274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FBC88DD-F919-43CF-962F-B7D53ED2B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8C47D2C-E644-4C16-9CF4-3EC654517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B4A27C-9868-4008-BAF2-48794FFF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F9E-7013-432C-B8B0-752E33C5E154}" type="datetimeFigureOut">
              <a:rPr lang="tr-TR" smtClean="0"/>
              <a:t>5.03.2026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233EF1-0324-4A33-949A-43E27DCA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0F70C9-EF11-48BD-889D-CB1ECB38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C53B-1E3F-4F0C-9BFE-A4A6B43F3E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22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4FF1A6-76E3-4078-8FE9-5EA044EB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1FFE8D-E20B-4874-9072-E18C6782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4C0ED9-09A8-4716-8632-BD21D69C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F9E-7013-432C-B8B0-752E33C5E154}" type="datetimeFigureOut">
              <a:rPr lang="tr-TR" smtClean="0"/>
              <a:t>5.03.2026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06D6E2-4748-499D-842E-5256B324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7A61D9-8F9C-4436-9F55-F6A48DB9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C53B-1E3F-4F0C-9BFE-A4A6B43F3E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10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50D946-CD48-40A0-A3D5-8531A06C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6286C78-4912-4C33-B181-481336539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BCBD31-EEFE-4ACE-9069-EDB0AE7A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F9E-7013-432C-B8B0-752E33C5E154}" type="datetimeFigureOut">
              <a:rPr lang="tr-TR" smtClean="0"/>
              <a:t>5.03.2026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89A87C-D074-4DE3-BC69-1672791B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043418-1591-4AF1-8419-582EBBBF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C53B-1E3F-4F0C-9BFE-A4A6B43F3E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79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673153-7C41-497B-A561-8A3E83D8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6B2C1F-11BF-4057-B54A-9F240E167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328A6E5-6FAE-4E33-8AA9-E8BE9AF92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6E8242B-D8E9-43FA-8764-29009B40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F9E-7013-432C-B8B0-752E33C5E154}" type="datetimeFigureOut">
              <a:rPr lang="tr-TR" smtClean="0"/>
              <a:t>5.03.2026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7FE0BA7-6A89-476F-B61C-23F9AC2F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A65D41E-6F52-42DE-ACA4-A5034FDA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C53B-1E3F-4F0C-9BFE-A4A6B43F3E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865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24D0BD-1FC9-4AE2-85F6-C63F82C4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834EAB6-4F70-4FF8-885D-7140C7AB9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F922293-F741-4718-BE7B-1FFA83CB7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B555220-73AF-4AE5-8CF5-ACF2C3F86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0B267E6-3F23-439C-92F4-2CF65822F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1592975-CFB8-48B4-81EC-3BEF309D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F9E-7013-432C-B8B0-752E33C5E154}" type="datetimeFigureOut">
              <a:rPr lang="tr-TR" smtClean="0"/>
              <a:t>5.03.2026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4EA6905-34DB-48C2-8FFA-4DA63F2E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8F712F2-DFFA-4D86-9149-199979E3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C53B-1E3F-4F0C-9BFE-A4A6B43F3E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711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EFE89C-B6B2-440C-A22F-72B6DEA2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683E858-A21C-4B69-A1EC-66FE6BF79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F9E-7013-432C-B8B0-752E33C5E154}" type="datetimeFigureOut">
              <a:rPr lang="tr-TR" smtClean="0"/>
              <a:t>5.03.2026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2DAD328-4D49-4F57-BE82-ECBDF4B2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8691659-729A-45CC-95EB-8CB02C3E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C53B-1E3F-4F0C-9BFE-A4A6B43F3E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02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26E57E8-76A5-463D-8A99-42B4DD83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F9E-7013-432C-B8B0-752E33C5E154}" type="datetimeFigureOut">
              <a:rPr lang="tr-TR" smtClean="0"/>
              <a:t>5.03.2026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EA318A0-BB98-4D04-B75A-640A06B8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F30E483-AB6B-4995-87DD-956B6878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C53B-1E3F-4F0C-9BFE-A4A6B43F3E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770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9F2A0F-8F68-41D2-8782-C429C674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217EB9-E037-41FA-8C8A-BFD20DA1D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174E431-73EA-48E8-B04E-F0C64C7F5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C7C9BF8-EDAF-4563-8B24-8E42E515E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F9E-7013-432C-B8B0-752E33C5E154}" type="datetimeFigureOut">
              <a:rPr lang="tr-TR" smtClean="0"/>
              <a:t>5.03.2026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B48D7DD-F28F-45F7-B552-A3A2B885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AAB0A3A-8DF8-445B-A20A-F0251E70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C53B-1E3F-4F0C-9BFE-A4A6B43F3E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4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902A6C-90B3-4D4E-8EE8-F32A21AD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706F0C3-7697-468A-87B0-37DDE7484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2262B5A-4A99-4FDE-A325-1BEDC7625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3CA815-2D86-4224-8BCB-9FB13A36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F9E-7013-432C-B8B0-752E33C5E154}" type="datetimeFigureOut">
              <a:rPr lang="tr-TR" smtClean="0"/>
              <a:t>5.03.2026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2C19D26-5369-4073-ACDA-17FC0D86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9E1E64C-76F2-47C8-8FB9-DC823620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C53B-1E3F-4F0C-9BFE-A4A6B43F3E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55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B89D2E2-F99A-4F9F-B72A-749D1848C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1D28779-7944-4E5C-B915-EEE0B54B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01F492-FF67-4245-A752-BF5B030E7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F8F9E-7013-432C-B8B0-752E33C5E154}" type="datetimeFigureOut">
              <a:rPr lang="tr-TR" smtClean="0"/>
              <a:t>5.03.2026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5A0B23-3163-41F4-B3D5-0B3C646EC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416FFC-B09A-4865-8EC3-EC164C86D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2C53B-1E3F-4F0C-9BFE-A4A6B43F3E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09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2B3CE8-8714-4708-1D46-6425FD2BDC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6B2CF7A-4376-7DD3-C47A-43C809E30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232E5E5-DA90-0803-016B-C8542497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38D2FA-6EF5-41AC-87C3-DB7DAB32DCB2}"/>
              </a:ext>
            </a:extLst>
          </p:cNvPr>
          <p:cNvSpPr txBox="1"/>
          <p:nvPr/>
        </p:nvSpPr>
        <p:spPr>
          <a:xfrm>
            <a:off x="398584" y="3869560"/>
            <a:ext cx="113948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 KONTROL SİSTEMİ</a:t>
            </a:r>
          </a:p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RİSK YÖNETİMİ</a:t>
            </a:r>
          </a:p>
        </p:txBody>
      </p:sp>
      <p:sp>
        <p:nvSpPr>
          <p:cNvPr id="8" name="Unvan 1">
            <a:extLst>
              <a:ext uri="{FF2B5EF4-FFF2-40B4-BE49-F238E27FC236}">
                <a16:creationId xmlns:a16="http://schemas.microsoft.com/office/drawing/2014/main" id="{CD090711-0564-41FD-88A1-F859DE210739}"/>
              </a:ext>
            </a:extLst>
          </p:cNvPr>
          <p:cNvSpPr txBox="1">
            <a:spLocks/>
          </p:cNvSpPr>
          <p:nvPr/>
        </p:nvSpPr>
        <p:spPr>
          <a:xfrm>
            <a:off x="1523999" y="4751739"/>
            <a:ext cx="9144000" cy="499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BALIKESİR İL TARIM VE ORMAN MÜDÜRLÜĞÜ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ACDDC3F-F10C-4C3C-8F0A-13452768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</a:t>
            </a:fld>
            <a:endParaRPr lang="tr-TR" dirty="0"/>
          </a:p>
        </p:txBody>
      </p:sp>
      <p:pic>
        <p:nvPicPr>
          <p:cNvPr id="1026" name="Picture 2" descr="C:\Users\asus\Desktop\ind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621" y="283813"/>
            <a:ext cx="1508527" cy="12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2931" y="-488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2743735" y="646908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RİSK YÖNETİMİ SÜRECİ – Puanlama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A580AC-0B36-43E6-829E-BFC25A7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10</a:t>
            </a:fld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E062D81-32AC-41EF-BAE9-68656F8F5AFD}"/>
              </a:ext>
            </a:extLst>
          </p:cNvPr>
          <p:cNvSpPr txBox="1"/>
          <p:nvPr/>
        </p:nvSpPr>
        <p:spPr>
          <a:xfrm>
            <a:off x="167112" y="1373511"/>
            <a:ext cx="5220736" cy="5307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Etki ve İhtimal Analizi:</a:t>
            </a:r>
          </a:p>
          <a:p>
            <a:pPr marL="273050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Olayların ortaya çıkması halinde doğuracağı hasarın büyüklüğüne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etki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73050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Olayların ve sonuçlarının ortaya çıkma olasılıklarına ise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ihtimal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denir.</a:t>
            </a:r>
          </a:p>
          <a:p>
            <a:pPr marL="273050">
              <a:lnSpc>
                <a:spcPct val="150000"/>
              </a:lnSpc>
              <a:spcAft>
                <a:spcPts val="300"/>
              </a:spcAft>
              <a:defRPr/>
            </a:pPr>
            <a:endParaRPr lang="tr-TR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Risk İştahı Seviyesi:</a:t>
            </a:r>
          </a:p>
          <a:p>
            <a:pPr marL="273050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Bakanlığın üstlenmeyi göze aldığı risk düzeyini ifade eder ve İKİYK tarafından alınan karar ile bu sene için 15 puan olarak belirlenmiştir.</a:t>
            </a:r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3C053EA4-2764-47EA-BE6A-005214AB5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493845"/>
              </p:ext>
            </p:extLst>
          </p:nvPr>
        </p:nvGraphicFramePr>
        <p:xfrm>
          <a:off x="5554959" y="2078653"/>
          <a:ext cx="6206094" cy="4040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3420">
                  <a:extLst>
                    <a:ext uri="{9D8B030D-6E8A-4147-A177-3AD203B41FA5}">
                      <a16:colId xmlns:a16="http://schemas.microsoft.com/office/drawing/2014/main" val="2029843424"/>
                    </a:ext>
                  </a:extLst>
                </a:gridCol>
                <a:gridCol w="2581527">
                  <a:extLst>
                    <a:ext uri="{9D8B030D-6E8A-4147-A177-3AD203B41FA5}">
                      <a16:colId xmlns:a16="http://schemas.microsoft.com/office/drawing/2014/main" val="2902098825"/>
                    </a:ext>
                  </a:extLst>
                </a:gridCol>
                <a:gridCol w="2451147">
                  <a:extLst>
                    <a:ext uri="{9D8B030D-6E8A-4147-A177-3AD203B41FA5}">
                      <a16:colId xmlns:a16="http://schemas.microsoft.com/office/drawing/2014/main" val="1142861743"/>
                    </a:ext>
                  </a:extLst>
                </a:gridCol>
              </a:tblGrid>
              <a:tr h="236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  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155" marR="4415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Etki 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155" marR="441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İhtimal 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155" marR="44155" marT="0" marB="0" anchor="ctr"/>
                </a:tc>
                <a:extLst>
                  <a:ext uri="{0D108BD9-81ED-4DB2-BD59-A6C34878D82A}">
                    <a16:rowId xmlns:a16="http://schemas.microsoft.com/office/drawing/2014/main" val="3009580996"/>
                  </a:ext>
                </a:extLst>
              </a:tr>
              <a:tr h="1198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 (4-5)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155" marR="44155" marT="0" marB="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Stratejik hedeflere ulaşmamızı engelleyen, etkin ve verimli bir biçimde hizmet vermemizi engel olan, halkın Bakanlığımıza güvenini sarsan, can veya önemli bir maddi kayba sebep olan riskler ve benzeri durumlar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155" marR="4415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yıl içinde gerçekleşme ihtimali yüksek riskler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155" marR="44155" marT="0" marB="0" anchor="ctr"/>
                </a:tc>
                <a:extLst>
                  <a:ext uri="{0D108BD9-81ED-4DB2-BD59-A6C34878D82A}">
                    <a16:rowId xmlns:a16="http://schemas.microsoft.com/office/drawing/2014/main" val="2401927850"/>
                  </a:ext>
                </a:extLst>
              </a:tr>
              <a:tr h="1485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 (3)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155" marR="44155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Stratejik hedeflere ulaşmada belirli düzeyde etkisi olan, hizmetlerin sunulmasını belirli düzeyde engelleyen, belirli düzeyde maddi kayba veya yaralanmaya sebep olan, halkın Bakanlığa güvenini yerel düzeyde sarsan riskler ve benzeri durumlar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155" marR="4415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yıl içinde gerçekleşebilecek riskler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155" marR="44155" marT="0" marB="0" anchor="ctr"/>
                </a:tc>
                <a:extLst>
                  <a:ext uri="{0D108BD9-81ED-4DB2-BD59-A6C34878D82A}">
                    <a16:rowId xmlns:a16="http://schemas.microsoft.com/office/drawing/2014/main" val="1209703369"/>
                  </a:ext>
                </a:extLst>
              </a:tr>
              <a:tr h="1120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(1-2)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155" marR="44155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Stratejik hedeflere ulaşmamızı çok az etkileyen, çok az maddi kayba sebep olan, hizmetleri çok az etkileyen, halkın Bakanlığa güvenini yerel düzeyde çok az etkileyen riskler ve benzeri durumlar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155" marR="4415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yıl içinde gerçekleşme ihtimali düşük olan riskler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155" marR="44155" marT="0" marB="0" anchor="ctr"/>
                </a:tc>
                <a:extLst>
                  <a:ext uri="{0D108BD9-81ED-4DB2-BD59-A6C34878D82A}">
                    <a16:rowId xmlns:a16="http://schemas.microsoft.com/office/drawing/2014/main" val="141384535"/>
                  </a:ext>
                </a:extLst>
              </a:tr>
            </a:tbl>
          </a:graphicData>
        </a:graphic>
      </p:graphicFrame>
      <p:sp>
        <p:nvSpPr>
          <p:cNvPr id="8" name="Başlık 2">
            <a:extLst>
              <a:ext uri="{FF2B5EF4-FFF2-40B4-BE49-F238E27FC236}">
                <a16:creationId xmlns:a16="http://schemas.microsoft.com/office/drawing/2014/main" id="{DFF75971-933A-4C8D-8788-C21BD67F0C40}"/>
              </a:ext>
            </a:extLst>
          </p:cNvPr>
          <p:cNvSpPr txBox="1">
            <a:spLocks/>
          </p:cNvSpPr>
          <p:nvPr/>
        </p:nvSpPr>
        <p:spPr>
          <a:xfrm>
            <a:off x="7156938" y="1622043"/>
            <a:ext cx="2903392" cy="3812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 İhtimal Tablosu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223" y="153196"/>
            <a:ext cx="15113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4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-635" y="0"/>
            <a:ext cx="12192000" cy="6356838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A580AC-0B36-43E6-829E-BFC25A7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203190" y="699715"/>
            <a:ext cx="537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Etki-İhtimal Analizi/Risk Seviyesi</a:t>
            </a:r>
            <a:endParaRPr lang="tr-TR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asus\Desktop\ind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90" y="143122"/>
            <a:ext cx="1508527" cy="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20250"/>
              </p:ext>
            </p:extLst>
          </p:nvPr>
        </p:nvGraphicFramePr>
        <p:xfrm>
          <a:off x="585147" y="1984019"/>
          <a:ext cx="7561693" cy="4214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4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96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868"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/>
                      </a:r>
                      <a:br>
                        <a:rPr lang="tr-TR" sz="1200" dirty="0">
                          <a:effectLst/>
                        </a:rPr>
                      </a:br>
                      <a:r>
                        <a:rPr lang="tr-TR" sz="1200" dirty="0">
                          <a:effectLst/>
                        </a:rPr>
                        <a:t>Risk Seviyesi</a:t>
                      </a:r>
                      <a:br>
                        <a:rPr lang="tr-TR" sz="1200" dirty="0">
                          <a:effectLst/>
                        </a:rPr>
                      </a:br>
                      <a:r>
                        <a:rPr lang="tr-TR" sz="1200" dirty="0">
                          <a:effectLst/>
                        </a:rPr>
                        <a:t>=</a:t>
                      </a:r>
                      <a:br>
                        <a:rPr lang="tr-TR" sz="1200" dirty="0">
                          <a:effectLst/>
                        </a:rPr>
                      </a:br>
                      <a:r>
                        <a:rPr lang="tr-TR" sz="1200" dirty="0">
                          <a:effectLst/>
                        </a:rPr>
                        <a:t>Etki*İhtimal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ETKİ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33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3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5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92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Çok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Düşük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Düşük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Orta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Yüksek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Çok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Yüksek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96"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İHTİMAL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5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5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10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15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20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25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Çok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Yüksek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0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4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8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12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16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20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3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Yüksek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9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3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3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6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9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12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15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2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Orta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9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2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4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6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8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10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4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Düşük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79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2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3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4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5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19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Çok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Düşük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47" y="3281060"/>
            <a:ext cx="2376886" cy="153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8665823" y="2654813"/>
            <a:ext cx="2996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İştah seviyesi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3621232" y="637577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Örnek Süreç</a:t>
            </a:r>
            <a:endParaRPr lang="tr-T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A580AC-0B36-43E6-829E-BFC25A7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12</a:t>
            </a:fld>
            <a:endParaRPr lang="tr-TR"/>
          </a:p>
        </p:txBody>
      </p:sp>
      <p:pic>
        <p:nvPicPr>
          <p:cNvPr id="7" name="Picture 3" descr="3">
            <a:extLst>
              <a:ext uri="{FF2B5EF4-FFF2-40B4-BE49-F238E27FC236}">
                <a16:creationId xmlns:a16="http://schemas.microsoft.com/office/drawing/2014/main" id="{0C228931-08D5-41F3-8889-DBADE77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0563" y="2859932"/>
            <a:ext cx="3823984" cy="196966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1">
            <a:extLst>
              <a:ext uri="{FF2B5EF4-FFF2-40B4-BE49-F238E27FC236}">
                <a16:creationId xmlns:a16="http://schemas.microsoft.com/office/drawing/2014/main" id="{F46C5723-A0FB-4C46-BF6A-DF70261D2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079" y="3076585"/>
            <a:ext cx="3673759" cy="178997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2">
            <a:extLst>
              <a:ext uri="{FF2B5EF4-FFF2-40B4-BE49-F238E27FC236}">
                <a16:creationId xmlns:a16="http://schemas.microsoft.com/office/drawing/2014/main" id="{FDAEE72D-BF6A-4CD7-8F08-C8C5992F8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3573" y="2996123"/>
            <a:ext cx="3884163" cy="185000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54A0A4C1-610B-4B9F-81EE-79FB0E278A61}"/>
              </a:ext>
            </a:extLst>
          </p:cNvPr>
          <p:cNvCxnSpPr/>
          <p:nvPr/>
        </p:nvCxnSpPr>
        <p:spPr>
          <a:xfrm>
            <a:off x="4056434" y="2247089"/>
            <a:ext cx="0" cy="319076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284FA624-F0ED-42F4-864D-BB9EF5BB6943}"/>
              </a:ext>
            </a:extLst>
          </p:cNvPr>
          <p:cNvCxnSpPr/>
          <p:nvPr/>
        </p:nvCxnSpPr>
        <p:spPr>
          <a:xfrm>
            <a:off x="8177729" y="2247088"/>
            <a:ext cx="0" cy="319076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223" y="143865"/>
            <a:ext cx="15113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8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794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3953223" y="482552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RİSK 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YÖNETİMİ SÜRECİ </a:t>
            </a:r>
            <a:endParaRPr lang="tr-TR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Mevcut </a:t>
            </a:r>
            <a:r>
              <a:rPr lang="tr-T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Kontroller, Yeni/Ek Kontrol Faaliyetleri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A580AC-0B36-43E6-829E-BFC25A7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13</a:t>
            </a:fld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E062D81-32AC-41EF-BAE9-68656F8F5AFD}"/>
              </a:ext>
            </a:extLst>
          </p:cNvPr>
          <p:cNvSpPr txBox="1"/>
          <p:nvPr/>
        </p:nvSpPr>
        <p:spPr>
          <a:xfrm>
            <a:off x="460941" y="2234960"/>
            <a:ext cx="4863829" cy="328551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73050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Mevcut Kontroller: </a:t>
            </a:r>
          </a:p>
          <a:p>
            <a:pPr marL="273050" algn="just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Tespit edilen riske ilişkin mevcut durum ve halihazırda uygulanmakta olan kontrollerdir.</a:t>
            </a:r>
          </a:p>
          <a:p>
            <a:pPr marL="273050">
              <a:lnSpc>
                <a:spcPct val="150000"/>
              </a:lnSpc>
              <a:spcAft>
                <a:spcPts val="300"/>
              </a:spcAft>
              <a:defRPr/>
            </a:pPr>
            <a:endParaRPr lang="tr-TR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Yeni/Ek Kontrol Faaliyetleri:</a:t>
            </a:r>
          </a:p>
          <a:p>
            <a:pPr marL="273050" algn="just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Tespit edilen riske ilişkin önerilen veya planlanan yeni/ek kontrollerdir.</a:t>
            </a:r>
          </a:p>
          <a:p>
            <a:pPr marL="273050">
              <a:lnSpc>
                <a:spcPct val="150000"/>
              </a:lnSpc>
              <a:spcAft>
                <a:spcPts val="300"/>
              </a:spcAft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6D3F100-6617-4072-9337-17ECA34E42FA}"/>
              </a:ext>
            </a:extLst>
          </p:cNvPr>
          <p:cNvSpPr txBox="1"/>
          <p:nvPr/>
        </p:nvSpPr>
        <p:spPr>
          <a:xfrm>
            <a:off x="5564221" y="1475265"/>
            <a:ext cx="6131668" cy="475514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73050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Örnek: (Belgede Sahtecilik Riski</a:t>
            </a:r>
            <a:r>
              <a:rPr lang="tr-TR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tr-TR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Mevcut Kontrol: </a:t>
            </a:r>
          </a:p>
          <a:p>
            <a:pPr marL="273050" algn="just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Şüphe durumlarında ilgili sağlık sertifikası örneği daire başkanlığımız aracılığıyla ilgili ülke yetkili otoritesine sorulmaktadır. Ancak bu durum her sevkiyat için uygun bir teyit yöntemi olmamaktadır.</a:t>
            </a:r>
          </a:p>
          <a:p>
            <a:pPr marL="273050">
              <a:lnSpc>
                <a:spcPct val="150000"/>
              </a:lnSpc>
              <a:spcAft>
                <a:spcPts val="300"/>
              </a:spcAft>
              <a:defRPr/>
            </a:pPr>
            <a:endParaRPr lang="tr-TR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Yeni/Ek Kontrol Faaliyetleri:</a:t>
            </a:r>
          </a:p>
          <a:p>
            <a:pPr marL="273050" algn="just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Belgenin orijinal olduğunun teyidinin yapılabilmesi için uluslararası bir veri tabanı ile belgenin orijinal olduğunun teyidinin yapılması </a:t>
            </a:r>
          </a:p>
          <a:p>
            <a:pPr marL="273050" algn="just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Sertifikayı düzenleyen yetkili otoritenin resmi e-posta adresinde sertifika orijinalliğine dair teyit alınabilmelidir.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223" y="134534"/>
            <a:ext cx="15113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4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4012700" y="616277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RİSK YÖNETİMİ 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SÜRECİ-Roller</a:t>
            </a:r>
            <a:endParaRPr lang="tr-T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A580AC-0B36-43E6-829E-BFC25A7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14</a:t>
            </a:fld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E062D81-32AC-41EF-BAE9-68656F8F5AFD}"/>
              </a:ext>
            </a:extLst>
          </p:cNvPr>
          <p:cNvSpPr txBox="1"/>
          <p:nvPr/>
        </p:nvSpPr>
        <p:spPr>
          <a:xfrm>
            <a:off x="452149" y="1475501"/>
            <a:ext cx="10739336" cy="53824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73050" algn="just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İç Kontrol Görevlisi:</a:t>
            </a:r>
          </a:p>
          <a:p>
            <a:pPr marL="273050" algn="just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Kendi biriminde risk yönetimi çalışmalarını koordine ederek birimde tespit edilen risklerin yazılıma işlenmesinden sorumlu kişidir. Birim Risk Ekibinin doğal üyesidir.</a:t>
            </a:r>
          </a:p>
          <a:p>
            <a:pPr marL="273050" algn="just">
              <a:lnSpc>
                <a:spcPct val="150000"/>
              </a:lnSpc>
              <a:spcAft>
                <a:spcPts val="300"/>
              </a:spcAft>
              <a:defRPr/>
            </a:pPr>
            <a:endParaRPr lang="tr-TR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algn="just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Birim Risk Yönetim Ekibi:</a:t>
            </a:r>
          </a:p>
          <a:p>
            <a:pPr marL="273050" algn="just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Tespit edilen risklerin etki ve ihtimal yönünden puanlamasını yapan ve en az </a:t>
            </a:r>
            <a:b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3 kişiden oluşan ekiptir.</a:t>
            </a:r>
          </a:p>
          <a:p>
            <a:pPr marL="273050" algn="just">
              <a:lnSpc>
                <a:spcPct val="150000"/>
              </a:lnSpc>
              <a:spcAft>
                <a:spcPts val="300"/>
              </a:spcAft>
              <a:defRPr/>
            </a:pPr>
            <a:endParaRPr lang="tr-TR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algn="just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Birim Risk Koordinatörü:</a:t>
            </a:r>
          </a:p>
          <a:p>
            <a:pPr marL="273050" algn="just">
              <a:lnSpc>
                <a:spcPct val="150000"/>
              </a:lnSpc>
              <a:spcAft>
                <a:spcPts val="300"/>
              </a:spcAft>
              <a:defRPr/>
            </a:pP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Birimin en üst yöneticisidir. Birim Risk Yönetim Ekibi tarafından puanlanan risklere onay verir. </a:t>
            </a:r>
          </a:p>
          <a:p>
            <a:pPr marL="273050">
              <a:lnSpc>
                <a:spcPct val="150000"/>
              </a:lnSpc>
              <a:spcAft>
                <a:spcPts val="300"/>
              </a:spcAft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892" y="143865"/>
            <a:ext cx="15113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3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8796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4320609" y="566528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Risk Kültürü</a:t>
            </a:r>
            <a:endParaRPr lang="tr-T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A580AC-0B36-43E6-829E-BFC25A7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15</a:t>
            </a:fld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E062D81-32AC-41EF-BAE9-68656F8F5AFD}"/>
              </a:ext>
            </a:extLst>
          </p:cNvPr>
          <p:cNvSpPr txBox="1"/>
          <p:nvPr/>
        </p:nvSpPr>
        <p:spPr>
          <a:xfrm>
            <a:off x="632297" y="2589408"/>
            <a:ext cx="11011712" cy="21852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730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tr-T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İşini yanlış yapıyorsun </a:t>
            </a: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şeklinde anlaşılan </a:t>
            </a:r>
            <a:r>
              <a:rPr lang="tr-TR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risk yönetimini</a:t>
            </a: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karşılaşılabilecek sorunları öngörerek önlem almak olarak anlaşılmalıdır. </a:t>
            </a:r>
          </a:p>
          <a:p>
            <a:pPr marL="2730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Bu sayede hizmetlerin aksamadan yürütülmesi sağlanır…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892" y="125203"/>
            <a:ext cx="15113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5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2B3CE8-8714-4708-1D46-6425FD2BDC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6B2CF7A-4376-7DD3-C47A-43C809E30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232E5E5-DA90-0803-016B-C8542497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A38D2FA-6EF5-41AC-87C3-DB7DAB32DCB2}"/>
              </a:ext>
            </a:extLst>
          </p:cNvPr>
          <p:cNvSpPr txBox="1"/>
          <p:nvPr/>
        </p:nvSpPr>
        <p:spPr>
          <a:xfrm>
            <a:off x="398584" y="4429919"/>
            <a:ext cx="113948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2664F28-E708-4515-96C1-7D050367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16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892" y="274492"/>
            <a:ext cx="1511300" cy="111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749" y="3783687"/>
            <a:ext cx="914479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3815782" y="636107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	</a:t>
            </a:r>
            <a:r>
              <a:rPr lang="tr-T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Sunum Planı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A580AC-0B36-43E6-829E-BFC25A7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FFAB5-A7FD-1449-A894-0CD1DD47C74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C:\Users\asus\Desktop\ind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621" y="143126"/>
            <a:ext cx="1508527" cy="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83577" y="2483060"/>
            <a:ext cx="1070031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Nedir?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Yönetiminin Hedefleri Nelerdir?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Yönetim Süreci –Tespit –Puanlama –Mevcut Kontroller, Yeni/Ek Kontrol Faaliyetleri – Roller</a:t>
            </a: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Risk Yönetiminin Hedefleri Nelerdir?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730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0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3815782" y="636107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rgbClr val="E7E6E6">
                    <a:lumMod val="2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RİSK NEDİR?</a:t>
            </a:r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A580AC-0B36-43E6-829E-BFC25A7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asus\Desktop\ind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621" y="143126"/>
            <a:ext cx="1508527" cy="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C:\Users\asus\Desktop\indir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38" y="1420146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1" y="1757237"/>
            <a:ext cx="5248705" cy="313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96" y="3249853"/>
            <a:ext cx="5292960" cy="332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3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-2674" y="0"/>
            <a:ext cx="12192000" cy="6356838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A580AC-0B36-43E6-829E-BFC25A7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3805624" y="699715"/>
            <a:ext cx="59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Risk Yönetiminin Hedefleri Nelerdir?</a:t>
            </a:r>
            <a:endParaRPr lang="tr-TR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63794" y="1589040"/>
            <a:ext cx="108865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Risk Yönergesi, Bakanlık faaliyetleri kapsamında gerçekleştirilebilecek risklere ilişkin yetki ve sorumlulukların belirlenmesi, risklerin tespit edilmesi, değerlendirilmesi, yönetilmesi ile izleme ve raporlanmasını kapsar.</a:t>
            </a:r>
          </a:p>
          <a:p>
            <a:pPr algn="just"/>
            <a:endParaRPr lang="tr-TR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yönetimi; </a:t>
            </a:r>
            <a:endParaRPr lang="tr-TR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lphaLcParenR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Olumsuz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durumlarla karşılaşma ihtimalinin en aza indirilmesini ve risklere karşı hazırlıklı olunmasını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 algn="just">
              <a:buAutoNum type="alphaLcParenR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Stratejilerin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daha sağlıklı belirlenmesini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 algn="just">
              <a:buAutoNum type="alphaLcParenR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Bakanlık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çalışanlarının risk yönetimi konusunda bilgilerinin arttırılmasını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 algn="just">
              <a:buAutoNum type="alphaLcParenR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Güçlü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ve zayıf yönler ile fırsat ve tehditlerin belirlenmesini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 algn="just">
              <a:buAutoNum type="alphaLcParenR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Bir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olay meydana geldikten sonra olayın olumsuzluklarını giderici önlemler alan yönetim şekli yerine olay meydana gelmeden, olayın oluşmasını engelleyici önlemler alan yönetim şeklinin sağlanabilmesini,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lphaLcParenR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Kaynakların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etkili, ekonomik ve verimli tahsis ve kullanımının teminini,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lphaLcParenR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Risklerin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yönetilmesi ve zararlarının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azaltılması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sus\Desktop\ind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86" y="135175"/>
            <a:ext cx="1508527" cy="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-2673" y="0"/>
            <a:ext cx="12192000" cy="6356838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A580AC-0B36-43E6-829E-BFC25A7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3805624" y="699715"/>
            <a:ext cx="4340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RİSK YÖNETİM SÜRECİ</a:t>
            </a:r>
            <a:endParaRPr lang="tr-TR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72860" y="1627988"/>
            <a:ext cx="10857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Risk yönetim süreci; </a:t>
            </a:r>
            <a:endParaRPr lang="tr-TR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Bakanlığın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hedeflerini gerçekleştirebilmesi için </a:t>
            </a:r>
            <a:r>
              <a:rPr lang="tr-TR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makul güvence sağlamak üzere, olası olay veya durumların önceden belirlenmesi, değerlendirilmesi, kontrol edilmesi, izlenmesi, gözden geçirilmesinden oluşan bir süreçtir. </a:t>
            </a:r>
            <a:endParaRPr lang="tr-TR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yönetimi sürecinin temel unsurları; </a:t>
            </a:r>
            <a:endParaRPr lang="tr-TR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lphaLcParenR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Risklerin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belirlenmesini, </a:t>
            </a:r>
          </a:p>
          <a:p>
            <a:pPr marL="457200" indent="-457200" algn="just">
              <a:buAutoNum type="alphaLcParenR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Risklerin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analiz edilmesi ve ölçülmesini, </a:t>
            </a:r>
          </a:p>
          <a:p>
            <a:pPr marL="457200" indent="-457200" algn="just">
              <a:buAutoNum type="alphaLcParenR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Risklerin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önceliklendirilmesini, </a:t>
            </a:r>
          </a:p>
          <a:p>
            <a:pPr marL="457200" indent="-457200" algn="just">
              <a:buAutoNum type="alphaLcParenR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Riskler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karşısında uygulanacak kontrol ve iyileştirme faaliyetlerinin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belirlenmesini,</a:t>
            </a:r>
          </a:p>
          <a:p>
            <a:pPr marL="457200" indent="-457200" algn="just">
              <a:buAutoNum type="alphaLcParenR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yönetim sürecinin sürekli izlenmesini ve gözden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geçirilmesini,</a:t>
            </a:r>
          </a:p>
          <a:p>
            <a:pPr marL="457200" indent="-457200" algn="just">
              <a:buAutoNum type="alphaLcParenR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Bilgi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ve iletişimin sağlanmasını, kapsar. </a:t>
            </a:r>
            <a:endParaRPr lang="tr-T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sus\Desktop\ind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093" y="135175"/>
            <a:ext cx="1508527" cy="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735" y="-27577"/>
            <a:ext cx="12192000" cy="6356838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A580AC-0B36-43E6-829E-BFC25A7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358318" y="683813"/>
            <a:ext cx="679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Risk Belirlenirken Nelere Dikkat Edilmeli?</a:t>
            </a:r>
            <a:endParaRPr lang="tr-TR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223" y="106541"/>
            <a:ext cx="15113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51" y="1358028"/>
            <a:ext cx="7839985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0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-2759"/>
            <a:ext cx="12192000" cy="6356838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A580AC-0B36-43E6-829E-BFC25A7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3463476" y="699715"/>
            <a:ext cx="679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Risk Belirlenirken Nelere Dikkat Edilmeli?</a:t>
            </a:r>
            <a:endParaRPr lang="tr-TR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721743" y="1598366"/>
            <a:ext cx="107485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Riskler tanımlanırken; </a:t>
            </a:r>
            <a:endParaRPr lang="tr-T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 algn="just">
              <a:buAutoNum type="alphaLcParenR"/>
            </a:pPr>
            <a:r>
              <a:rPr lang="tr-TR" sz="2400" dirty="0" smtClean="0"/>
              <a:t>Stratejik </a:t>
            </a:r>
            <a:r>
              <a:rPr lang="tr-TR" sz="2400" dirty="0"/>
              <a:t>amaç ve hedeflerin gerçekleşmesini engelleyen durumlar, </a:t>
            </a:r>
          </a:p>
          <a:p>
            <a:pPr marL="457200" lvl="0" indent="-457200" algn="just">
              <a:buAutoNum type="alphaLcParenR"/>
            </a:pPr>
            <a:r>
              <a:rPr lang="tr-TR" sz="2400" dirty="0" smtClean="0"/>
              <a:t>Bakanlık </a:t>
            </a:r>
            <a:r>
              <a:rPr lang="tr-TR" sz="2400" dirty="0"/>
              <a:t>faaliyetlerinin başarısızlıkla sonuçlanmasına sebep olabilecek iş ve </a:t>
            </a:r>
            <a:r>
              <a:rPr lang="tr-TR" sz="2400" dirty="0" smtClean="0"/>
              <a:t>işlemler,</a:t>
            </a:r>
          </a:p>
          <a:p>
            <a:pPr marL="457200" lvl="0" indent="-457200" algn="just">
              <a:buAutoNum type="alphaLcParenR"/>
            </a:pPr>
            <a:r>
              <a:rPr lang="tr-TR" sz="2400" dirty="0" smtClean="0"/>
              <a:t>İdarenin </a:t>
            </a:r>
            <a:r>
              <a:rPr lang="tr-TR" sz="2400" dirty="0"/>
              <a:t>faaliyetlerini gerçekleştirmedeki zayıf yönleri, </a:t>
            </a:r>
          </a:p>
          <a:p>
            <a:pPr marL="457200" lvl="0" indent="-457200" algn="just">
              <a:buAutoNum type="alphaLcParenR"/>
            </a:pPr>
            <a:r>
              <a:rPr lang="tr-TR" sz="2400" dirty="0" smtClean="0"/>
              <a:t>Korunmada </a:t>
            </a:r>
            <a:r>
              <a:rPr lang="tr-TR" sz="2400" dirty="0"/>
              <a:t>öncelikli varlıklar, </a:t>
            </a:r>
          </a:p>
          <a:p>
            <a:pPr marL="457200" lvl="0" indent="-457200" algn="just">
              <a:buAutoNum type="alphaLcParenR"/>
            </a:pPr>
            <a:r>
              <a:rPr lang="tr-TR" sz="2400" dirty="0" smtClean="0"/>
              <a:t>Yolsuzluğa </a:t>
            </a:r>
            <a:r>
              <a:rPr lang="tr-TR" sz="2400" dirty="0"/>
              <a:t>veya usulsüzlüğe meydan verebilecek faaliyetler, </a:t>
            </a:r>
          </a:p>
          <a:p>
            <a:pPr marL="457200" lvl="0" indent="-457200" algn="just">
              <a:buAutoNum type="alphaLcParenR"/>
            </a:pPr>
            <a:r>
              <a:rPr lang="tr-TR" sz="2400" dirty="0" smtClean="0"/>
              <a:t>Yüksek </a:t>
            </a:r>
            <a:r>
              <a:rPr lang="tr-TR" sz="2400" dirty="0"/>
              <a:t>harcama yapılan faaliyetler, </a:t>
            </a:r>
          </a:p>
          <a:p>
            <a:pPr marL="457200" lvl="0" indent="-457200" algn="just">
              <a:buAutoNum type="alphaLcParenR"/>
            </a:pPr>
            <a:r>
              <a:rPr lang="tr-TR" sz="2400" dirty="0" smtClean="0"/>
              <a:t>Takdire </a:t>
            </a:r>
            <a:r>
              <a:rPr lang="tr-TR" sz="2400" dirty="0"/>
              <a:t>dayanan kritik kararlar ve görevler, </a:t>
            </a:r>
          </a:p>
          <a:p>
            <a:pPr marL="457200" lvl="0" indent="-457200" algn="just">
              <a:buAutoNum type="alphaLcParenR"/>
            </a:pPr>
            <a:r>
              <a:rPr lang="tr-TR" sz="2400" dirty="0" smtClean="0"/>
              <a:t>Karmaşık </a:t>
            </a:r>
            <a:r>
              <a:rPr lang="tr-TR" sz="2400" dirty="0"/>
              <a:t>olan faaliyetler ve süreçler, </a:t>
            </a:r>
          </a:p>
          <a:p>
            <a:pPr marL="457200" lvl="0" indent="-457200" algn="just">
              <a:buAutoNum type="alphaLcParenR"/>
            </a:pPr>
            <a:r>
              <a:rPr lang="tr-TR" sz="2400" dirty="0" smtClean="0"/>
              <a:t>Cezai </a:t>
            </a:r>
            <a:r>
              <a:rPr lang="tr-TR" sz="2400" dirty="0"/>
              <a:t>yaptırımları bulunan </a:t>
            </a:r>
            <a:r>
              <a:rPr lang="tr-TR" sz="2400" dirty="0" smtClean="0"/>
              <a:t>faaliyetler,</a:t>
            </a:r>
          </a:p>
          <a:p>
            <a:pPr marL="457200" lvl="0" indent="-457200" algn="just">
              <a:buAutoNum type="alphaLcParenR"/>
            </a:pPr>
            <a:r>
              <a:rPr lang="tr-TR" sz="2400" dirty="0" smtClean="0"/>
              <a:t>Bakanlığın </a:t>
            </a:r>
            <a:r>
              <a:rPr lang="tr-TR" sz="2400" dirty="0"/>
              <a:t>faaliyet alanında yer alan ve ileri derecede teknik uzmanlık gerektiren </a:t>
            </a:r>
            <a:r>
              <a:rPr lang="tr-TR" sz="2400" dirty="0" smtClean="0"/>
              <a:t>işler</a:t>
            </a:r>
            <a:r>
              <a:rPr lang="tr-TR" sz="2400" dirty="0"/>
              <a:t>,</a:t>
            </a:r>
          </a:p>
        </p:txBody>
      </p:sp>
      <p:pic>
        <p:nvPicPr>
          <p:cNvPr id="6" name="Picture 2" descr="C:\Users\asus\Desktop\ind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134" y="135175"/>
            <a:ext cx="1508527" cy="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735" y="-27577"/>
            <a:ext cx="12192000" cy="6356838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A580AC-0B36-43E6-829E-BFC25A7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4107" y="1784305"/>
            <a:ext cx="109250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r-TR" sz="2400" dirty="0"/>
              <a:t>k</a:t>
            </a:r>
            <a:r>
              <a:rPr lang="tr-TR" sz="2400" dirty="0" smtClean="0"/>
              <a:t>) Bakanlığa </a:t>
            </a:r>
            <a:r>
              <a:rPr lang="tr-TR" sz="2400" dirty="0"/>
              <a:t>ait gizli bilgilere erişim sağlanan </a:t>
            </a:r>
            <a:r>
              <a:rPr lang="tr-TR" sz="2400" dirty="0" smtClean="0"/>
              <a:t>görevler,</a:t>
            </a:r>
          </a:p>
          <a:p>
            <a:pPr lvl="0" algn="just"/>
            <a:r>
              <a:rPr lang="tr-TR" sz="2400" dirty="0"/>
              <a:t>l</a:t>
            </a:r>
            <a:r>
              <a:rPr lang="tr-TR" sz="2400" dirty="0" smtClean="0"/>
              <a:t>) Yeni </a:t>
            </a:r>
            <a:r>
              <a:rPr lang="tr-TR" sz="2400" dirty="0"/>
              <a:t>birim veya görevlerin ortaya </a:t>
            </a:r>
            <a:r>
              <a:rPr lang="tr-TR" sz="2400" dirty="0" smtClean="0"/>
              <a:t>çıkması,</a:t>
            </a:r>
          </a:p>
          <a:p>
            <a:pPr lvl="0" algn="just"/>
            <a:r>
              <a:rPr lang="tr-TR" sz="2400" dirty="0"/>
              <a:t>m</a:t>
            </a:r>
            <a:r>
              <a:rPr lang="tr-TR" sz="2400" dirty="0" smtClean="0"/>
              <a:t>) Kurumsal </a:t>
            </a:r>
            <a:r>
              <a:rPr lang="tr-TR" sz="2400" dirty="0"/>
              <a:t>boyutta yeniden yapılanma, </a:t>
            </a:r>
            <a:endParaRPr lang="tr-TR" sz="2400" dirty="0" smtClean="0"/>
          </a:p>
          <a:p>
            <a:pPr lvl="0" algn="just"/>
            <a:r>
              <a:rPr lang="tr-TR" sz="2400" dirty="0"/>
              <a:t>n</a:t>
            </a:r>
            <a:r>
              <a:rPr lang="tr-TR" sz="2400" dirty="0" smtClean="0"/>
              <a:t>) İşgücü </a:t>
            </a:r>
            <a:r>
              <a:rPr lang="tr-TR" sz="2400" dirty="0"/>
              <a:t>kaybına, can kayıplarına, meslek hastalığına sebep olabilecek faaliyetler, </a:t>
            </a:r>
            <a:endParaRPr lang="tr-TR" sz="2400" dirty="0" smtClean="0"/>
          </a:p>
          <a:p>
            <a:pPr lvl="0" algn="just"/>
            <a:r>
              <a:rPr lang="tr-TR" sz="2400" dirty="0" smtClean="0"/>
              <a:t>o) Oluşturulan </a:t>
            </a:r>
            <a:r>
              <a:rPr lang="tr-TR" sz="2400" dirty="0"/>
              <a:t>iş akış şemalarında tanımlı faaliyetler, </a:t>
            </a:r>
            <a:endParaRPr lang="tr-TR" sz="2400" dirty="0" smtClean="0"/>
          </a:p>
          <a:p>
            <a:pPr lvl="0" algn="just"/>
            <a:r>
              <a:rPr lang="tr-TR" sz="2400" dirty="0"/>
              <a:t>p</a:t>
            </a:r>
            <a:r>
              <a:rPr lang="tr-TR" sz="2400" dirty="0" smtClean="0"/>
              <a:t>) </a:t>
            </a:r>
            <a:r>
              <a:rPr lang="tr-TR" sz="2400" dirty="0"/>
              <a:t>Hizmet kalitesini düşürebilecek olaylar, </a:t>
            </a:r>
            <a:endParaRPr lang="tr-TR" sz="2400" dirty="0" smtClean="0"/>
          </a:p>
          <a:p>
            <a:pPr lvl="0" algn="just"/>
            <a:r>
              <a:rPr lang="tr-TR" sz="2400" dirty="0"/>
              <a:t>r</a:t>
            </a:r>
            <a:r>
              <a:rPr lang="tr-TR" sz="2400" dirty="0" smtClean="0"/>
              <a:t>) </a:t>
            </a:r>
            <a:r>
              <a:rPr lang="tr-TR" sz="2400" dirty="0"/>
              <a:t>Halkın kuruma olan güvenini sarsabilecek olaylar, </a:t>
            </a:r>
            <a:endParaRPr lang="tr-TR" sz="2400" dirty="0" smtClean="0"/>
          </a:p>
          <a:p>
            <a:pPr lvl="0" algn="just"/>
            <a:r>
              <a:rPr lang="tr-TR" sz="2400" dirty="0"/>
              <a:t>s</a:t>
            </a:r>
            <a:r>
              <a:rPr lang="tr-TR" sz="2400" dirty="0" smtClean="0"/>
              <a:t>) </a:t>
            </a:r>
            <a:r>
              <a:rPr lang="tr-TR" sz="2400" dirty="0"/>
              <a:t>Kaynak kaybına sebep olabilecek olaylar, </a:t>
            </a:r>
            <a:endParaRPr lang="tr-TR" sz="2400" dirty="0" smtClean="0"/>
          </a:p>
          <a:p>
            <a:pPr lvl="0" algn="just"/>
            <a:r>
              <a:rPr lang="tr-TR" sz="2400" dirty="0"/>
              <a:t>ş</a:t>
            </a:r>
            <a:r>
              <a:rPr lang="tr-TR" sz="2400" dirty="0" smtClean="0"/>
              <a:t>) </a:t>
            </a:r>
            <a:r>
              <a:rPr lang="tr-TR" sz="2400" dirty="0"/>
              <a:t>Faaliyetlerin mevzuata aykırı yürütülmesine sebep olabilecek olaylar, </a:t>
            </a:r>
            <a:endParaRPr lang="tr-TR" sz="2400" dirty="0" smtClean="0"/>
          </a:p>
          <a:p>
            <a:pPr lvl="0" algn="just"/>
            <a:r>
              <a:rPr lang="tr-TR" sz="2400" dirty="0"/>
              <a:t>t</a:t>
            </a:r>
            <a:r>
              <a:rPr lang="tr-TR" sz="2400" dirty="0" smtClean="0"/>
              <a:t>) </a:t>
            </a:r>
            <a:r>
              <a:rPr lang="tr-TR" sz="2400" dirty="0"/>
              <a:t>Kayıtlara ve deneyimlere bağlı çıkarımlar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367649" y="683813"/>
            <a:ext cx="679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Risk Belirlenirken Nelere Dikkat Edilmeli?</a:t>
            </a:r>
            <a:endParaRPr lang="tr-TR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223" y="106541"/>
            <a:ext cx="15113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5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id="{D428725F-4C9F-4D99-86D8-3CC1BF805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0" y="-488"/>
            <a:ext cx="12192000" cy="6356838"/>
          </a:xfrm>
          <a:prstGeom prst="rect">
            <a:avLst/>
          </a:prstGeom>
        </p:spPr>
      </p:pic>
      <p:sp>
        <p:nvSpPr>
          <p:cNvPr id="12" name="Unvan 1">
            <a:extLst>
              <a:ext uri="{FF2B5EF4-FFF2-40B4-BE49-F238E27FC236}">
                <a16:creationId xmlns:a16="http://schemas.microsoft.com/office/drawing/2014/main" id="{DDEE6249-D533-430E-A1BB-426607129D9D}"/>
              </a:ext>
            </a:extLst>
          </p:cNvPr>
          <p:cNvSpPr txBox="1">
            <a:spLocks/>
          </p:cNvSpPr>
          <p:nvPr/>
        </p:nvSpPr>
        <p:spPr>
          <a:xfrm>
            <a:off x="2995661" y="740218"/>
            <a:ext cx="12191999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RİSK YÖNETİMİ SÜRECİ 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Tespit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A580AC-0B36-43E6-829E-BFC25A7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FAB5-A7FD-1449-A894-0CD1DD47C74C}" type="slidenum">
              <a:rPr lang="tr-TR" smtClean="0"/>
              <a:t>9</a:t>
            </a:fld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E062D81-32AC-41EF-BAE9-68656F8F5AFD}"/>
              </a:ext>
            </a:extLst>
          </p:cNvPr>
          <p:cNvSpPr txBox="1"/>
          <p:nvPr/>
        </p:nvSpPr>
        <p:spPr>
          <a:xfrm>
            <a:off x="219808" y="1723173"/>
            <a:ext cx="11289039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algn="just">
              <a:spcAft>
                <a:spcPts val="300"/>
              </a:spcAft>
              <a:defRPr/>
            </a:pPr>
            <a:r>
              <a:rPr lang="tr-T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Riski ortaya çıkaran sebep tehlikenin karşı karşıya getireceği riskler belirlenir.</a:t>
            </a:r>
          </a:p>
          <a:p>
            <a:pPr marL="273050" algn="just">
              <a:spcAft>
                <a:spcPts val="300"/>
              </a:spcAft>
              <a:defRPr/>
            </a:pPr>
            <a:endParaRPr lang="tr-TR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15950" indent="-342900" algn="just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tr-T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Doğru </a:t>
            </a:r>
            <a:r>
              <a:rPr lang="tr-TR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Tespit Edilmiş Risk Örnekleri:</a:t>
            </a:r>
          </a:p>
          <a:p>
            <a:pPr marL="623888" indent="-350838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faaliyetlerinin aksaması ya da yapılamaması riski</a:t>
            </a:r>
          </a:p>
          <a:p>
            <a:pPr marL="623888" indent="-350838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Firma mağduriyetlerinin yaşanması riski</a:t>
            </a:r>
          </a:p>
          <a:p>
            <a:pPr marL="623888" indent="-350838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Bozuk balıkların yem olarak canlı balıklara verilmesi sonucu balıklarda oluşabilecek olumsuz etkiler ve ekonomik kayıplar</a:t>
            </a:r>
          </a:p>
          <a:p>
            <a:pPr marL="623888" indent="-350838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Belgede Sahtecilik Riski</a:t>
            </a:r>
          </a:p>
          <a:p>
            <a:pPr marL="623888" indent="-350838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Eksik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yada hatalı ücretlendirme riski</a:t>
            </a:r>
          </a:p>
          <a:p>
            <a:pPr marL="623888" indent="-350838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Numunelerin analizinde kullanılan cihazların uzun süreli arızası veya hizmet verememe durumu sonucu patolojik teşhis hizmeti verilememesi 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riski</a:t>
            </a:r>
            <a:endParaRPr lang="tr-TR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885" y="143865"/>
            <a:ext cx="15113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4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B2D277B605B0CB4088AD70BB203A4828" ma:contentTypeVersion="1" ma:contentTypeDescription="Yeni belge oluşturun." ma:contentTypeScope="" ma:versionID="727430d5504c22f083996fa581a1c7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6ddd05f9fd47d6de83121fc7a97ab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7D5C60-3946-44D4-A944-3B259F5279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491D17-E5B2-419A-950F-5EE49C5D9C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1558BA-5E51-4A3D-B1B1-F62E3DB743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983</Words>
  <Application>Microsoft Office PowerPoint</Application>
  <PresentationFormat>Geniş ekran</PresentationFormat>
  <Paragraphs>180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Segoe UI Light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Muhammet Ali ARSLAN</dc:creator>
  <cp:lastModifiedBy>Zehra ÇAKAL</cp:lastModifiedBy>
  <cp:revision>90</cp:revision>
  <dcterms:created xsi:type="dcterms:W3CDTF">2025-01-22T13:20:29Z</dcterms:created>
  <dcterms:modified xsi:type="dcterms:W3CDTF">2026-03-05T13:27:53Z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0x010100B2D277B605B0CB4088AD70BB203A4828</vt:lpwstr>
  </property>
</Properties>
</file>