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7" r:id="rId21"/>
    <p:sldId id="288" r:id="rId22"/>
    <p:sldId id="289" r:id="rId23"/>
    <p:sldId id="263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3"/>
    <p:restoredTop sz="96405"/>
  </p:normalViewPr>
  <p:slideViewPr>
    <p:cSldViewPr snapToGrid="0">
      <p:cViewPr varScale="1">
        <p:scale>
          <a:sx n="111" d="100"/>
          <a:sy n="111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9ABD8C-5EF4-7C52-ED71-F4FAD16B6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788EF96-693E-DD8A-802B-093450FB6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CB7277-A7A3-0842-5C3D-CF0CD3EC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47F65D-D700-C90A-9102-4F9365B7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5BAA45-2A46-5407-4378-50836289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92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95F744-097D-DC57-60C2-85287232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9FBDD0-820E-5087-8CCE-EC5BD6AEA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B30B91-2AFF-7097-024B-2E82CA3B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268E7B-105B-50EB-00D0-22969715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E03438-B8DC-EA1D-F5E2-15E4854B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46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3986421-ADFD-CE42-E16C-F7533D046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C03A644-8E65-7CFD-0462-13961D920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695A75-7DD3-528E-40BA-2BEC415B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0CC028-EFE8-57E8-FC5C-7949739F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21279C-403E-3636-4DCF-470B1C86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10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C6422F-45FA-60F5-E49E-38F4923E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3312AE-29BA-DD24-7B77-D47ABFD50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791A17-748B-86E8-1EC4-99C1AE59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999EC9-50B0-B3DC-6D3A-1B989264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8BB5DC-02FE-0DEE-3E20-9D41D8D5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89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E79C9B-5F29-C109-D325-7BC906A3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03257F-ED06-7D31-5F12-5567A3C5C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4841E4-6075-8692-4A77-469A43A0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656A94-4F55-6802-51CE-BF689875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0036B3-EF97-D6AD-ABB4-7E578343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22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251464-79F5-B015-0DDA-997AEC1C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C5C740-C0DC-7A73-4D60-44590FDC5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54CA8E8-D46F-5AC4-982A-4D5A866D1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32D387F-D615-0CB9-1D65-0A35A617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17F91D-931F-0D26-F54F-88CEBA36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6FE43D0-1930-CA41-97C2-17301BD4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62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C41309-82B5-9C76-49E1-1052A1DF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EF7CDC1-3798-3F5B-76F3-5A8FD9877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E24D24F-2236-0448-8EFF-ABE031E9E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A04D26B-8D41-5967-CFB0-655BBE33C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FDA9CB8-051A-C3BC-448E-9F2D29B7D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7A30DD9-61B7-0EB0-11EC-369375A4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F7AEAF1-B1BD-30B5-7789-3A3212F1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64FCECF-590C-41C2-C29A-BDF574CA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55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FFC486-5775-C35F-06B9-5619890A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7FA49EE-4BEB-78A5-1E9C-9D63B3BA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BE4DD4B-0EDA-E940-0B1A-7739D29F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5D7490-6579-8761-E33C-A9DBEE10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0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9C86B3F-7863-8ED9-846C-D9DDEBA9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DE4866B-0FAD-EA83-B2E6-909EFDE9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B9740FA-754B-8DAD-7B5D-2772E8C7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6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BEB854-3FBC-F3DA-8C12-C8D73B9D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5640DB-ABB4-90C0-8BB3-4ECB7366D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48DEE7B-B63E-27CB-3885-553F1AEDF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CE0C6A-3EBE-0285-6998-5CF57AA0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EE398D-2DDC-DB16-A1CE-748CE853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A5D3AAA-4953-E235-6D0C-ADD8E752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2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8041B-732D-DF4D-DAC7-57F48A2B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3D8692-8D18-E1B3-377B-A33BFB3EB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DBDE47-006B-6DA1-8198-96205540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8F2BF7-36FF-F09A-9840-55ED49BB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FC3A12-EC2D-7CAA-507B-DEA3990C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39BCC6-E036-3E12-8B2E-66B4C60A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44A6C48-CEFC-ACCE-9121-CEA65B71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7F1E5B-08BF-F53A-1B1A-F9AD417BC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F4CD18-5927-7061-9976-3B2995EDD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773D2-1B29-C543-B839-11108BD88DC8}" type="datetimeFigureOut">
              <a:rPr lang="tr-TR" smtClean="0"/>
              <a:t>24.06.2025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347856-9242-0282-959E-F85FFC05B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9759F4-3B94-F7C5-9845-16512053B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FAB5-A7FD-1449-A894-0CD1DD47C7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06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2B3CE8-8714-4708-1D46-6425FD2BD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B2CF7A-4376-7DD3-C47A-43C809E30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32E5E5-DA90-0803-016B-C8542497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Unvan 1">
            <a:extLst>
              <a:ext uri="{FF2B5EF4-FFF2-40B4-BE49-F238E27FC236}">
                <a16:creationId xmlns:a16="http://schemas.microsoft.com/office/drawing/2014/main" id="{5AD1229C-11C9-0B3E-E193-C8B411F52D8D}"/>
              </a:ext>
            </a:extLst>
          </p:cNvPr>
          <p:cNvSpPr txBox="1">
            <a:spLocks/>
          </p:cNvSpPr>
          <p:nvPr/>
        </p:nvSpPr>
        <p:spPr>
          <a:xfrm>
            <a:off x="1949790" y="3373189"/>
            <a:ext cx="829242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İŞ SÜREÇLERİNİN ÇIKARILMASI</a:t>
            </a:r>
          </a:p>
        </p:txBody>
      </p:sp>
      <p:sp>
        <p:nvSpPr>
          <p:cNvPr id="6" name="6 Metin kutusu">
            <a:extLst>
              <a:ext uri="{FF2B5EF4-FFF2-40B4-BE49-F238E27FC236}">
                <a16:creationId xmlns:a16="http://schemas.microsoft.com/office/drawing/2014/main" id="{FB237A66-291F-4258-B579-3EC85BEDA24C}"/>
              </a:ext>
            </a:extLst>
          </p:cNvPr>
          <p:cNvSpPr txBox="1"/>
          <p:nvPr/>
        </p:nvSpPr>
        <p:spPr>
          <a:xfrm>
            <a:off x="1731034" y="4363789"/>
            <a:ext cx="872993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BALIKESİR İL TARIM VE ORMAN MÜDÜRLÜĞÜ</a:t>
            </a:r>
            <a:endParaRPr lang="tr-TR" sz="2800" b="1" kern="0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161" y="278245"/>
            <a:ext cx="1499746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299036" y="522447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Risklerinin Tespit Edilmesi</a:t>
            </a:r>
          </a:p>
        </p:txBody>
      </p:sp>
      <p:sp>
        <p:nvSpPr>
          <p:cNvPr id="8" name="Alt Başlık 2">
            <a:extLst>
              <a:ext uri="{FF2B5EF4-FFF2-40B4-BE49-F238E27FC236}">
                <a16:creationId xmlns:a16="http://schemas.microsoft.com/office/drawing/2014/main" id="{F7E631A6-3335-4A6D-9A03-FF703C73B0CC}"/>
              </a:ext>
            </a:extLst>
          </p:cNvPr>
          <p:cNvSpPr txBox="1">
            <a:spLocks/>
          </p:cNvSpPr>
          <p:nvPr/>
        </p:nvSpPr>
        <p:spPr>
          <a:xfrm>
            <a:off x="636814" y="1318607"/>
            <a:ext cx="1102178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Süreçler oluşturulurken süreç adımlarına (faaliyetler) ve sürecin geneline ilişkin risklerin tespiti de yapılmalıdır.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Risklerin tespit edilmesinde Risk Tespit Formu kullanılır. </a:t>
            </a: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287C5558-97CC-4B93-82E8-6B118D57A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25041"/>
              </p:ext>
            </p:extLst>
          </p:nvPr>
        </p:nvGraphicFramePr>
        <p:xfrm>
          <a:off x="1719263" y="3180181"/>
          <a:ext cx="8753474" cy="3110592"/>
        </p:xfrm>
        <a:graphic>
          <a:graphicData uri="http://schemas.openxmlformats.org/drawingml/2006/table">
            <a:tbl>
              <a:tblPr firstRow="1" firstCol="1" bandRow="1"/>
              <a:tblGrid>
                <a:gridCol w="34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83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33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37885">
                <a:tc>
                  <a:txBody>
                    <a:bodyPr/>
                    <a:lstStyle/>
                    <a:p>
                      <a:pPr algn="ctr"/>
                      <a:r>
                        <a:rPr lang="tr-TR" sz="800" b="1" dirty="0">
                          <a:effectLst/>
                          <a:latin typeface="Times New Roman"/>
                          <a:ea typeface="Times New Roman"/>
                        </a:rPr>
                        <a:t>Sıra No.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800" b="1">
                          <a:effectLst/>
                          <a:latin typeface="Times New Roman"/>
                          <a:ea typeface="Times New Roman"/>
                        </a:rPr>
                        <a:t>Süreç No.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tr-TR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800" b="1">
                          <a:effectLst/>
                          <a:latin typeface="Times New Roman"/>
                          <a:ea typeface="Times New Roman"/>
                        </a:rPr>
                        <a:t>Stratejik Amaç Hedef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Risk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Riski ortaya çıkartan sebepler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ETKİ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İHTİMAL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Mevcut Durum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Önerilen Yeni-Ek Kontrol Faaliyetleri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2469C45A-AC85-4115-8B53-E97D3083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154" y="2572669"/>
            <a:ext cx="86454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RİSK TESPİT FORMU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(Ek-1)          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						…/…/20..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109258" y="564266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PUKÖ DÖNGÜSÜ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91BA626F-CFD7-4148-B379-9CD515B5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03" y="2146126"/>
            <a:ext cx="5832475" cy="3757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281783" y="534761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Planla-Uygula-Kontrol Et-Önlem Al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9DA0B3D-A9F9-488E-ACE2-6B8072AE3952}"/>
              </a:ext>
            </a:extLst>
          </p:cNvPr>
          <p:cNvSpPr txBox="1">
            <a:spLocks noChangeArrowheads="1"/>
          </p:cNvSpPr>
          <p:nvPr/>
        </p:nvSpPr>
        <p:spPr>
          <a:xfrm>
            <a:off x="483073" y="1531048"/>
            <a:ext cx="11265491" cy="4857456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lanla-</a:t>
            </a:r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ygula-</a:t>
            </a:r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ontrol Et-</a:t>
            </a:r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nlem Al olarak bilinen </a:t>
            </a:r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PUKÖ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metodolojisi, bütün süreçlere uygulanabilir.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Planla: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Kuruluşun stratejisi ve performans ölçütleri ile uyumlu sonuçların ortaya çıkması için gerekli;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Objektif hedefleri;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Süreçleri oluştur.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oluşturma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Sürecin iş akışını oluşturma (süreç iş akışı, yönetmelikler ve uygulama esasları, yönergeler), Kaynakları (Personel Nitelikleri, kullanılan donanım ve yazılımlar) elde etme, öğretim yöntemleri, performans izleme ve raporlama yöntemleri belirleme.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273157" y="488815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Planla-Uygula-Kontrol Et-Önlem Al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9DA0B3D-A9F9-488E-ACE2-6B8072AE3952}"/>
              </a:ext>
            </a:extLst>
          </p:cNvPr>
          <p:cNvSpPr txBox="1">
            <a:spLocks noChangeArrowheads="1"/>
          </p:cNvSpPr>
          <p:nvPr/>
        </p:nvSpPr>
        <p:spPr>
          <a:xfrm>
            <a:off x="676384" y="2536076"/>
            <a:ext cx="10515600" cy="4857456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Uygula: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Süreçleri uygula.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altLang="tr-T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Et: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Süreçlerin performansını izle, ölç ve sonuçları rapor 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altLang="tr-T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Önlem Al: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 performansını sürekli iyileştirmek için faaliyetler başlat.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342168" y="564266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 İyileştirilmesi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FB0C0202-1F3D-42DE-9727-A3E1EBE53672}"/>
              </a:ext>
            </a:extLst>
          </p:cNvPr>
          <p:cNvSpPr txBox="1">
            <a:spLocks/>
          </p:cNvSpPr>
          <p:nvPr/>
        </p:nvSpPr>
        <p:spPr>
          <a:xfrm>
            <a:off x="1039377" y="1872485"/>
            <a:ext cx="8424936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Süreçler sürekli izlenmeli ve iyileştirmelidir.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Çünkü;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Beklentiler değişir,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teknolojik imkanlar çıkar,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şey her zaman daha da iyi yapılabilir.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63B30B8-62F8-4F22-B213-36AD9EE1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47" b="89737" l="5738" r="93115">
                        <a14:foregroundMark x1="5738" y1="17661" x2="5738" y2="17661"/>
                        <a14:foregroundMark x1="93115" y1="79714" x2="93115" y2="79714"/>
                        <a14:foregroundMark x1="44754" y1="26969" x2="44754" y2="26969"/>
                        <a14:foregroundMark x1="48197" y1="51074" x2="48197" y2="51074"/>
                        <a14:foregroundMark x1="51639" y1="53938" x2="51639" y2="53938"/>
                        <a14:foregroundMark x1="43607" y1="24105" x2="43607" y2="24105"/>
                        <a14:foregroundMark x1="48852" y1="47733" x2="48852" y2="47733"/>
                        <a14:foregroundMark x1="49344" y1="50119" x2="49344" y2="50119"/>
                        <a14:foregroundMark x1="50000" y1="51790" x2="50000" y2="51790"/>
                        <a14:foregroundMark x1="51148" y1="52029" x2="51148" y2="52029"/>
                        <a14:foregroundMark x1="50820" y1="50835" x2="50820" y2="50835"/>
                        <a14:foregroundMark x1="50328" y1="50119" x2="50328" y2="50119"/>
                        <a14:foregroundMark x1="49180" y1="47971" x2="49180" y2="47971"/>
                        <a14:foregroundMark x1="49508" y1="47494" x2="49508" y2="47494"/>
                        <a14:foregroundMark x1="48852" y1="45823" x2="48852" y2="45823"/>
                        <a14:foregroundMark x1="48361" y1="45346" x2="48361" y2="45346"/>
                        <a14:foregroundMark x1="43279" y1="21480" x2="43279" y2="21480"/>
                        <a14:foregroundMark x1="45082" y1="22196" x2="45082" y2="22196"/>
                        <a14:foregroundMark x1="45574" y1="21002" x2="45574" y2="21002"/>
                        <a14:foregroundMark x1="44426" y1="20048" x2="44426" y2="20048"/>
                        <a14:foregroundMark x1="43279" y1="19809" x2="43279" y2="19809"/>
                        <a14:foregroundMark x1="42459" y1="19093" x2="42459" y2="19093"/>
                        <a14:foregroundMark x1="41311" y1="20525" x2="41311" y2="20525"/>
                        <a14:foregroundMark x1="40656" y1="20525" x2="40656" y2="20525"/>
                        <a14:foregroundMark x1="40492" y1="21480" x2="40492" y2="21480"/>
                        <a14:foregroundMark x1="40328" y1="21957" x2="40328" y2="20764"/>
                        <a14:foregroundMark x1="41639" y1="17422" x2="41639" y2="17422"/>
                        <a14:foregroundMark x1="42787" y1="16706" x2="42787" y2="16706"/>
                        <a14:foregroundMark x1="43934" y1="16945" x2="43934" y2="16945"/>
                        <a14:foregroundMark x1="44754" y1="16706" x2="44754" y2="16706"/>
                        <a14:foregroundMark x1="45410" y1="17422" x2="45410" y2="17422"/>
                        <a14:foregroundMark x1="45574" y1="17422" x2="45574" y2="17422"/>
                        <a14:foregroundMark x1="46066" y1="18854" x2="46066" y2="18854"/>
                        <a14:foregroundMark x1="46230" y1="19809" x2="46230" y2="19809"/>
                        <a14:foregroundMark x1="46557" y1="20048" x2="46557" y2="20048"/>
                        <a14:foregroundMark x1="46885" y1="21957" x2="46885" y2="21957"/>
                        <a14:foregroundMark x1="47049" y1="22912" x2="47049" y2="22912"/>
                        <a14:foregroundMark x1="47377" y1="23628" x2="47377" y2="23628"/>
                        <a14:foregroundMark x1="40000" y1="23628" x2="40164" y2="22673"/>
                        <a14:foregroundMark x1="40164" y1="21480" x2="40164" y2="21480"/>
                        <a14:foregroundMark x1="40820" y1="18377" x2="40820" y2="18377"/>
                        <a14:foregroundMark x1="42131" y1="16468" x2="42131" y2="16468"/>
                        <a14:foregroundMark x1="42295" y1="16229" x2="42295" y2="16229"/>
                        <a14:foregroundMark x1="42623" y1="16229" x2="42623" y2="16229"/>
                        <a14:foregroundMark x1="42787" y1="15990" x2="42787" y2="15990"/>
                        <a14:foregroundMark x1="43115" y1="15990" x2="43115" y2="15990"/>
                        <a14:foregroundMark x1="43443" y1="15990" x2="43443" y2="15990"/>
                        <a14:foregroundMark x1="43770" y1="15990" x2="43770" y2="15990"/>
                        <a14:foregroundMark x1="44098" y1="15990" x2="44098" y2="15990"/>
                        <a14:foregroundMark x1="44262" y1="15990" x2="44262" y2="15990"/>
                        <a14:foregroundMark x1="44590" y1="15990" x2="44590" y2="15990"/>
                        <a14:foregroundMark x1="45246" y1="16468" x2="45246" y2="16468"/>
                        <a14:foregroundMark x1="45082" y1="15990" x2="45082" y2="15990"/>
                        <a14:foregroundMark x1="46066" y1="17661" x2="46066" y2="17661"/>
                        <a14:foregroundMark x1="46557" y1="18616" x2="46557" y2="18616"/>
                        <a14:foregroundMark x1="46557" y1="18138" x2="46557" y2="18138"/>
                        <a14:foregroundMark x1="47377" y1="22912" x2="47377" y2="22912"/>
                        <a14:foregroundMark x1="47213" y1="21718" x2="47213" y2="21480"/>
                        <a14:foregroundMark x1="47049" y1="20764" x2="47049" y2="20764"/>
                        <a14:foregroundMark x1="47049" y1="19809" x2="47049" y2="19809"/>
                        <a14:foregroundMark x1="46885" y1="19570" x2="46885" y2="19570"/>
                        <a14:foregroundMark x1="40328" y1="19570" x2="40328" y2="19570"/>
                        <a14:foregroundMark x1="46885" y1="25537" x2="46885" y2="25298"/>
                        <a14:foregroundMark x1="47049" y1="25060" x2="47049" y2="25060"/>
                        <a14:foregroundMark x1="47213" y1="24582" x2="47213" y2="24582"/>
                        <a14:foregroundMark x1="46885" y1="26253" x2="46885" y2="26253"/>
                        <a14:foregroundMark x1="39344" y1="88305" x2="39344" y2="88305"/>
                        <a14:foregroundMark x1="66721" y1="66826" x2="66721" y2="66826"/>
                        <a14:foregroundMark x1="64754" y1="70644" x2="64754" y2="70644"/>
                        <a14:foregroundMark x1="64098" y1="73508" x2="64098" y2="73508"/>
                        <a14:foregroundMark x1="60820" y1="80668" x2="60820" y2="80668"/>
                        <a14:foregroundMark x1="70820" y1="80430" x2="70820" y2="80430"/>
                        <a14:foregroundMark x1="71148" y1="84010" x2="71148" y2="84010"/>
                        <a14:foregroundMark x1="85574" y1="82100" x2="85574" y2="82100"/>
                        <a14:foregroundMark x1="83770" y1="81862" x2="83770" y2="81862"/>
                        <a14:foregroundMark x1="82459" y1="81623" x2="82459" y2="81623"/>
                        <a14:foregroundMark x1="81148" y1="82339" x2="81148" y2="82339"/>
                        <a14:foregroundMark x1="80164" y1="82100" x2="80164" y2="82100"/>
                        <a14:foregroundMark x1="79344" y1="82100" x2="79344" y2="82100"/>
                        <a14:backgroundMark x1="35574" y1="83055" x2="35574" y2="83055"/>
                        <a14:backgroundMark x1="32787" y1="90453" x2="32787" y2="90453"/>
                        <a14:backgroundMark x1="64754" y1="85442" x2="64754" y2="85442"/>
                        <a14:backgroundMark x1="78689" y1="82339" x2="78689" y2="82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31" y="4008616"/>
            <a:ext cx="4464496" cy="22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Başlık 1">
            <a:extLst>
              <a:ext uri="{FF2B5EF4-FFF2-40B4-BE49-F238E27FC236}">
                <a16:creationId xmlns:a16="http://schemas.microsoft.com/office/drawing/2014/main" id="{CD5FBE97-9F26-4B48-B19B-2F88425F2BD3}"/>
              </a:ext>
            </a:extLst>
          </p:cNvPr>
          <p:cNvSpPr txBox="1">
            <a:spLocks/>
          </p:cNvSpPr>
          <p:nvPr/>
        </p:nvSpPr>
        <p:spPr>
          <a:xfrm>
            <a:off x="932059" y="2663980"/>
            <a:ext cx="5295385" cy="1866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rgbClr val="FF0000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Sürekli iyileştirme </a:t>
            </a:r>
            <a:r>
              <a:rPr lang="tr-TR" altLang="tr-TR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organizasyonun</a:t>
            </a:r>
            <a:r>
              <a:rPr lang="tr-TR" altLang="tr-TR" sz="2800" dirty="0">
                <a:latin typeface="Garamond" panose="02020404030301010803" pitchFamily="18" charset="0"/>
                <a:ea typeface="+mn-ea"/>
                <a:cs typeface="Arial" pitchFamily="34" charset="0"/>
              </a:rPr>
              <a:t> değişmeyen hedefi olmalıdır. </a:t>
            </a:r>
          </a:p>
        </p:txBody>
      </p:sp>
      <p:pic>
        <p:nvPicPr>
          <p:cNvPr id="10" name="Picture 6" descr="DemingPDCA">
            <a:extLst>
              <a:ext uri="{FF2B5EF4-FFF2-40B4-BE49-F238E27FC236}">
                <a16:creationId xmlns:a16="http://schemas.microsoft.com/office/drawing/2014/main" id="{F27DCFEE-AED6-4499-87F9-41F2703DA8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62" y="2129142"/>
            <a:ext cx="4578971" cy="332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294176" y="512111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 İyileştirme İlkeleri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1F43329B-F3E8-4C7D-8AFC-6BD8F3ECFF8D}"/>
              </a:ext>
            </a:extLst>
          </p:cNvPr>
          <p:cNvSpPr txBox="1">
            <a:spLocks/>
          </p:cNvSpPr>
          <p:nvPr/>
        </p:nvSpPr>
        <p:spPr>
          <a:xfrm>
            <a:off x="547285" y="1964426"/>
            <a:ext cx="850985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Sadeleştirme, basitleştirme ve standartlaştırma,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Katma değeri olmayan adımların kaldırılması,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Tekrar eden faaliyetlerin ortadan kaldırılması,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 önleyici sistemlerin kullanılması,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Yeterli sayıda ve etkin personel kullanımı,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 kullanımı (otomasyon, bilgisayar programları vb.)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259671" y="469441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 Çıkarılmasının Faydaları</a:t>
            </a:r>
          </a:p>
        </p:txBody>
      </p:sp>
      <p:sp>
        <p:nvSpPr>
          <p:cNvPr id="8" name="Alt Başlık 2">
            <a:extLst>
              <a:ext uri="{FF2B5EF4-FFF2-40B4-BE49-F238E27FC236}">
                <a16:creationId xmlns:a16="http://schemas.microsoft.com/office/drawing/2014/main" id="{EB112621-A8F2-4E2D-9324-71228A3E439B}"/>
              </a:ext>
            </a:extLst>
          </p:cNvPr>
          <p:cNvSpPr txBox="1">
            <a:spLocks/>
          </p:cNvSpPr>
          <p:nvPr/>
        </p:nvSpPr>
        <p:spPr>
          <a:xfrm>
            <a:off x="517642" y="1977801"/>
            <a:ext cx="11156715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iş türleri ve bunların nasıl yapıldığı/yapılması gerektiği  belirlenir.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İşin sürece uygunluğunun takibi kolaylaşır. (iç denetim)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Mevzuattaki açıklar ortaya çıkar.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atanan personel işleri hızlı bir şekilde öğrenir.</a:t>
            </a:r>
          </a:p>
          <a:p>
            <a:pPr lvl="0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Personelin süreçlere bütüncül olarak bakmasını sağlar.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Yetki ve sorumluluklar net olarak tanımlanır.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Saydamlık ve hesap verilebilirlik sağlanır.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07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363188" y="475450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 Çıkarılmasının Faydaları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B73E9EB2-2A89-4CD4-93B3-1B3A7E597C6E}"/>
              </a:ext>
            </a:extLst>
          </p:cNvPr>
          <p:cNvSpPr txBox="1">
            <a:spLocks/>
          </p:cNvSpPr>
          <p:nvPr/>
        </p:nvSpPr>
        <p:spPr>
          <a:xfrm>
            <a:off x="536392" y="1822525"/>
            <a:ext cx="8568952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Faaliyetler standartlaştırılır, ortak dil oluşturulur.</a:t>
            </a:r>
          </a:p>
          <a:p>
            <a:pPr>
              <a:lnSpc>
                <a:spcPct val="100000"/>
              </a:lnSpc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kimliğin en önemli ayağı oluşturulur.</a:t>
            </a:r>
          </a:p>
          <a:p>
            <a:pPr>
              <a:lnSpc>
                <a:spcPct val="100000"/>
              </a:lnSpc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Birimler arası koordinasyon eksikliği ve aksaklıklar giderilir.</a:t>
            </a:r>
          </a:p>
          <a:p>
            <a:pPr>
              <a:lnSpc>
                <a:spcPct val="100000"/>
              </a:lnSpc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 ekonomik ve verimli bir şekilde kullanılır.</a:t>
            </a:r>
          </a:p>
          <a:p>
            <a:pPr>
              <a:lnSpc>
                <a:spcPct val="100000"/>
              </a:lnSpc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Değişimlere hızlı bir şekilde uyum sağlanır. </a:t>
            </a:r>
          </a:p>
          <a:p>
            <a:pPr>
              <a:lnSpc>
                <a:spcPct val="100000"/>
              </a:lnSpc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İyileştirmeler ile otomasyona geçiş kolaylaşır.</a:t>
            </a:r>
          </a:p>
          <a:p>
            <a:pPr>
              <a:lnSpc>
                <a:spcPct val="100000"/>
              </a:lnSpc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 tespit edilir, muhtemel hatalar oluşmadan önlenir.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098076" y="492901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Yol Haritası</a:t>
            </a:r>
          </a:p>
        </p:txBody>
      </p:sp>
      <p:sp>
        <p:nvSpPr>
          <p:cNvPr id="8" name="Alt Başlık 2">
            <a:extLst>
              <a:ext uri="{FF2B5EF4-FFF2-40B4-BE49-F238E27FC236}">
                <a16:creationId xmlns:a16="http://schemas.microsoft.com/office/drawing/2014/main" id="{60BDC872-9DDF-4DC8-9A55-72A03B81A69E}"/>
              </a:ext>
            </a:extLst>
          </p:cNvPr>
          <p:cNvSpPr txBox="1">
            <a:spLocks/>
          </p:cNvSpPr>
          <p:nvPr/>
        </p:nvSpPr>
        <p:spPr>
          <a:xfrm>
            <a:off x="609284" y="2055813"/>
            <a:ext cx="782735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 ekibinin kurulması,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İlgili mevzuatın taranması,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 sorumluları ile görüşme,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 akış şemalarının çizilmesi,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ve kontrol noktalarının belirlenmesi,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göstergelerinin belirlenmesi,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İyileştirme.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5891578" y="705572"/>
            <a:ext cx="3527738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İçerik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lt Başlık 2">
            <a:extLst>
              <a:ext uri="{FF2B5EF4-FFF2-40B4-BE49-F238E27FC236}">
                <a16:creationId xmlns:a16="http://schemas.microsoft.com/office/drawing/2014/main" id="{C19053CD-CA85-4F37-A5D8-F4CF5647CF82}"/>
              </a:ext>
            </a:extLst>
          </p:cNvPr>
          <p:cNvSpPr txBox="1">
            <a:spLocks/>
          </p:cNvSpPr>
          <p:nvPr/>
        </p:nvSpPr>
        <p:spPr>
          <a:xfrm>
            <a:off x="1254647" y="2306951"/>
            <a:ext cx="6400800" cy="429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 Nedir?</a:t>
            </a:r>
          </a:p>
          <a:p>
            <a:pPr marL="342900" indent="-342900">
              <a:lnSpc>
                <a:spcPct val="10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 Bileşenleri</a:t>
            </a:r>
          </a:p>
          <a:p>
            <a:pPr marL="342900" indent="-342900">
              <a:lnSpc>
                <a:spcPct val="10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 Performansının Ölçülmesi</a:t>
            </a:r>
          </a:p>
          <a:p>
            <a:pPr marL="342900" indent="-342900">
              <a:lnSpc>
                <a:spcPct val="10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Süreçlerin İyileştirilmesi</a:t>
            </a:r>
          </a:p>
          <a:p>
            <a:pPr marL="342900" indent="-342900">
              <a:lnSpc>
                <a:spcPct val="10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Süreçlerin Çıkarılmasının Faydaları</a:t>
            </a:r>
          </a:p>
          <a:p>
            <a:pPr>
              <a:lnSpc>
                <a:spcPct val="100000"/>
              </a:lnSpc>
            </a:pPr>
            <a:endParaRPr lang="tr-TR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713" y="149312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298307" y="465620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Süreçler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4EE60F1E-4586-45FE-9CFF-525CD0827573}"/>
              </a:ext>
            </a:extLst>
          </p:cNvPr>
          <p:cNvSpPr/>
          <p:nvPr/>
        </p:nvSpPr>
        <p:spPr>
          <a:xfrm>
            <a:off x="358524" y="1392899"/>
            <a:ext cx="1158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Bakanlığımızın Stratejik Planında yer alan görevlerinin gösterildiği 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‘SÜREÇ </a:t>
            </a:r>
            <a:r>
              <a:rPr lang="tr-T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GRUPLARI’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nın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altında Temel Süreçler yer almaktadır. Bunlar iş akışları çizilen benzer süreçlerin bir araya getirdiği süreçlerdir.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C441762-02AB-4461-B659-E6F12DAD0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254" y="2902287"/>
            <a:ext cx="7259063" cy="31913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246548" y="171173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Müdürlük Süreçleri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5E2396B-664D-4142-8BC8-F7E29A095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68" y="1193312"/>
            <a:ext cx="8808151" cy="566468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324186" y="564213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 Çıkarılmasında Sorumluluk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A6C3B05F-C104-472E-A851-5CE072DB495A}"/>
              </a:ext>
            </a:extLst>
          </p:cNvPr>
          <p:cNvSpPr txBox="1">
            <a:spLocks/>
          </p:cNvSpPr>
          <p:nvPr/>
        </p:nvSpPr>
        <p:spPr>
          <a:xfrm>
            <a:off x="600086" y="2837893"/>
            <a:ext cx="10822725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süreçlerinin ve risklerin çıkarılmasından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birimler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sorumludur.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SGB gerekli 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koordinasyon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 destek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sağlamakla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görevlidir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436337-60A4-C9B6-D122-5771C5FB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0E4D4A4-0C7A-5290-006D-3B6BF11CA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776" y="3731881"/>
            <a:ext cx="8730229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4913427" y="711726"/>
            <a:ext cx="40187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Nedir?</a:t>
            </a:r>
          </a:p>
        </p:txBody>
      </p:sp>
      <p:sp>
        <p:nvSpPr>
          <p:cNvPr id="8" name="Alt Başlık 2">
            <a:extLst>
              <a:ext uri="{FF2B5EF4-FFF2-40B4-BE49-F238E27FC236}">
                <a16:creationId xmlns:a16="http://schemas.microsoft.com/office/drawing/2014/main" id="{C19053CD-CA85-4F37-A5D8-F4CF5647CF82}"/>
              </a:ext>
            </a:extLst>
          </p:cNvPr>
          <p:cNvSpPr txBox="1">
            <a:spLocks/>
          </p:cNvSpPr>
          <p:nvPr/>
        </p:nvSpPr>
        <p:spPr>
          <a:xfrm>
            <a:off x="1078335" y="2437423"/>
            <a:ext cx="9087226" cy="4615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değer oluşturmak üzere, belli bir girdiyi çıktıya dönüştüren;</a:t>
            </a:r>
          </a:p>
          <a:p>
            <a:pPr marL="342900" lvl="1" indent="-342900">
              <a:lnSpc>
                <a:spcPct val="10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Tekrarlanabilen</a:t>
            </a:r>
          </a:p>
          <a:p>
            <a:pPr marL="342900" lvl="1" indent="-342900">
              <a:lnSpc>
                <a:spcPct val="10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Ölçülebilen</a:t>
            </a:r>
          </a:p>
          <a:p>
            <a:pPr marL="342900" lvl="1" indent="-342900">
              <a:lnSpc>
                <a:spcPct val="10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Tanımlanabilen</a:t>
            </a:r>
          </a:p>
          <a:p>
            <a:pPr marL="342900" lvl="1" indent="-342900">
              <a:lnSpc>
                <a:spcPct val="10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sahibi ve sorumluları olan</a:t>
            </a:r>
          </a:p>
          <a:p>
            <a:pPr marL="342900" lvl="1" indent="-342900">
              <a:lnSpc>
                <a:spcPct val="10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Birbiri ile ilişkili işlemler dizisidir.</a:t>
            </a:r>
          </a:p>
          <a:p>
            <a:pPr>
              <a:lnSpc>
                <a:spcPct val="100000"/>
              </a:lnSpc>
            </a:pPr>
            <a:endParaRPr lang="tr-TR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561" y="122587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4290589" y="695744"/>
            <a:ext cx="4782775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Sürecin Bileşenleri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09E05A69-C884-496B-A195-CE4522192F26}"/>
              </a:ext>
            </a:extLst>
          </p:cNvPr>
          <p:cNvSpPr txBox="1">
            <a:spLocks/>
          </p:cNvSpPr>
          <p:nvPr/>
        </p:nvSpPr>
        <p:spPr>
          <a:xfrm>
            <a:off x="1031425" y="2481198"/>
            <a:ext cx="763284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Sorumlusu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Girdisi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Tedarikçisi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Çıktısı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Müşterisi (Faydalanan)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tr-TR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6E55800-D266-46F4-A58B-4440F4AD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1914706"/>
            <a:ext cx="4952064" cy="276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4577160" y="712998"/>
            <a:ext cx="5816258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Bilgileri Formu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C949180-A8A1-4483-9AB3-889F89D58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5" y="1276351"/>
            <a:ext cx="4997670" cy="502093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4266453" y="701554"/>
            <a:ext cx="6425858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Akış Şeması Nedir?</a:t>
            </a:r>
          </a:p>
        </p:txBody>
      </p:sp>
      <p:sp>
        <p:nvSpPr>
          <p:cNvPr id="8" name="Alt Başlık 2">
            <a:extLst>
              <a:ext uri="{FF2B5EF4-FFF2-40B4-BE49-F238E27FC236}">
                <a16:creationId xmlns:a16="http://schemas.microsoft.com/office/drawing/2014/main" id="{D0EA4689-DE9F-4BE9-817A-E3578227E1A5}"/>
              </a:ext>
            </a:extLst>
          </p:cNvPr>
          <p:cNvSpPr txBox="1">
            <a:spLocks/>
          </p:cNvSpPr>
          <p:nvPr/>
        </p:nvSpPr>
        <p:spPr>
          <a:xfrm>
            <a:off x="146649" y="1102739"/>
            <a:ext cx="9884173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Süreçleri sıralı ve şematik olarak anlatan dokümanlardır.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144D791-2774-4CC1-B8C8-3DF3630F7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41" y="1725192"/>
            <a:ext cx="3554084" cy="462571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4018285" y="503884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Akış Şeması Sembolleri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4C8E32A-234C-407D-B351-11A1AD41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85" y="1387472"/>
            <a:ext cx="73863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4989813" y="518827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Süreçler</a:t>
            </a:r>
          </a:p>
        </p:txBody>
      </p:sp>
      <p:sp>
        <p:nvSpPr>
          <p:cNvPr id="8" name="Alt Başlık 2">
            <a:extLst>
              <a:ext uri="{FF2B5EF4-FFF2-40B4-BE49-F238E27FC236}">
                <a16:creationId xmlns:a16="http://schemas.microsoft.com/office/drawing/2014/main" id="{4510E0A7-73E7-4533-833E-29EBB188AC86}"/>
              </a:ext>
            </a:extLst>
          </p:cNvPr>
          <p:cNvSpPr txBox="1">
            <a:spLocks/>
          </p:cNvSpPr>
          <p:nvPr/>
        </p:nvSpPr>
        <p:spPr>
          <a:xfrm>
            <a:off x="957037" y="2266351"/>
            <a:ext cx="9743090" cy="371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Biyo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çeşitliliğin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Korunması Temel Süreci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Elemanları İçin Araştırmalar İzin Süreci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İzleme alt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süreci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Hayvan Sağlığı Ve Karantina Temel Süreci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Küpe Firmalarına Kayıt Belgesi Verilmesi Süreci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Küpe Tedarik Alt Süreci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8FAAA-92D4-7CB5-F989-DCCEFE3C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500984-DD4B-3BAC-E410-76944C04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8D7F9A-39C4-D2C2-824A-CA36A2B34CAB}"/>
              </a:ext>
            </a:extLst>
          </p:cNvPr>
          <p:cNvSpPr txBox="1">
            <a:spLocks/>
          </p:cNvSpPr>
          <p:nvPr/>
        </p:nvSpPr>
        <p:spPr>
          <a:xfrm>
            <a:off x="3247277" y="473501"/>
            <a:ext cx="7043671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Performansının Ölçülmesi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34E43547-9EC7-4F13-BB24-9E66A332DE87}"/>
              </a:ext>
            </a:extLst>
          </p:cNvPr>
          <p:cNvSpPr txBox="1">
            <a:spLocks/>
          </p:cNvSpPr>
          <p:nvPr/>
        </p:nvSpPr>
        <p:spPr>
          <a:xfrm>
            <a:off x="1079997" y="2205390"/>
            <a:ext cx="8208912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İznin verilme süresi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Ağaçlandırılan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 miktarı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Denetim planlarına uyum oranı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Aşılama miktarı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Salgın hastalıklarla ilgili yapılan eğitim, seminer ve toplantı sayısı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38" y="139841"/>
            <a:ext cx="1500219" cy="9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E5DF00-4972-4F6C-AD79-BE74EF161A14}"/>
</file>

<file path=customXml/itemProps2.xml><?xml version="1.0" encoding="utf-8"?>
<ds:datastoreItem xmlns:ds="http://schemas.openxmlformats.org/officeDocument/2006/customXml" ds:itemID="{A4CF192C-0CED-42A5-A2B2-02E86A3FFF22}"/>
</file>

<file path=customXml/itemProps3.xml><?xml version="1.0" encoding="utf-8"?>
<ds:datastoreItem xmlns:ds="http://schemas.openxmlformats.org/officeDocument/2006/customXml" ds:itemID="{53F953C0-0566-4FA5-94DF-7CA62154F214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632</Words>
  <Application>Microsoft Office PowerPoint</Application>
  <PresentationFormat>Geniş ekran</PresentationFormat>
  <Paragraphs>171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Zehra ÇAKAL</cp:lastModifiedBy>
  <cp:revision>45</cp:revision>
  <dcterms:created xsi:type="dcterms:W3CDTF">2024-12-30T07:23:24Z</dcterms:created>
  <dcterms:modified xsi:type="dcterms:W3CDTF">2025-06-24T11:32:21Z</dcterms:modified>
</cp:coreProperties>
</file>